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92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3F0CE-1478-40A6-B582-BEE9025B63B5}" type="datetimeFigureOut">
              <a:rPr kumimoji="1" lang="ja-JP" altLang="en-US" smtClean="0"/>
              <a:t>2018/1/26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F2DAC-CF9C-4D3E-89BD-02BBB076B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493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3F0CE-1478-40A6-B582-BEE9025B63B5}" type="datetimeFigureOut">
              <a:rPr kumimoji="1" lang="ja-JP" altLang="en-US" smtClean="0"/>
              <a:t>2018/1/26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F2DAC-CF9C-4D3E-89BD-02BBB076B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5050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3F0CE-1478-40A6-B582-BEE9025B63B5}" type="datetimeFigureOut">
              <a:rPr kumimoji="1" lang="ja-JP" altLang="en-US" smtClean="0"/>
              <a:t>2018/1/26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F2DAC-CF9C-4D3E-89BD-02BBB076B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1448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3F0CE-1478-40A6-B582-BEE9025B63B5}" type="datetimeFigureOut">
              <a:rPr kumimoji="1" lang="ja-JP" altLang="en-US" smtClean="0"/>
              <a:t>2018/1/26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F2DAC-CF9C-4D3E-89BD-02BBB076B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0796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3F0CE-1478-40A6-B582-BEE9025B63B5}" type="datetimeFigureOut">
              <a:rPr kumimoji="1" lang="ja-JP" altLang="en-US" smtClean="0"/>
              <a:t>2018/1/26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F2DAC-CF9C-4D3E-89BD-02BBB076B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4084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3F0CE-1478-40A6-B582-BEE9025B63B5}" type="datetimeFigureOut">
              <a:rPr kumimoji="1" lang="ja-JP" altLang="en-US" smtClean="0"/>
              <a:t>2018/1/26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F2DAC-CF9C-4D3E-89BD-02BBB076B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3766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3F0CE-1478-40A6-B582-BEE9025B63B5}" type="datetimeFigureOut">
              <a:rPr kumimoji="1" lang="ja-JP" altLang="en-US" smtClean="0"/>
              <a:t>2018/1/26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F2DAC-CF9C-4D3E-89BD-02BBB076B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6592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3F0CE-1478-40A6-B582-BEE9025B63B5}" type="datetimeFigureOut">
              <a:rPr kumimoji="1" lang="ja-JP" altLang="en-US" smtClean="0"/>
              <a:t>2018/1/26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F2DAC-CF9C-4D3E-89BD-02BBB076B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144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3F0CE-1478-40A6-B582-BEE9025B63B5}" type="datetimeFigureOut">
              <a:rPr kumimoji="1" lang="ja-JP" altLang="en-US" smtClean="0"/>
              <a:t>2018/1/26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F2DAC-CF9C-4D3E-89BD-02BBB076B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8831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3F0CE-1478-40A6-B582-BEE9025B63B5}" type="datetimeFigureOut">
              <a:rPr kumimoji="1" lang="ja-JP" altLang="en-US" smtClean="0"/>
              <a:t>2018/1/26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F2DAC-CF9C-4D3E-89BD-02BBB076B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8202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3F0CE-1478-40A6-B582-BEE9025B63B5}" type="datetimeFigureOut">
              <a:rPr kumimoji="1" lang="ja-JP" altLang="en-US" smtClean="0"/>
              <a:t>2018/1/26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F2DAC-CF9C-4D3E-89BD-02BBB076B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480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3F0CE-1478-40A6-B582-BEE9025B63B5}" type="datetimeFigureOut">
              <a:rPr kumimoji="1" lang="ja-JP" altLang="en-US" smtClean="0"/>
              <a:t>2018/1/26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F2DAC-CF9C-4D3E-89BD-02BBB076B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905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FBC4E09-AEE8-41B1-8E55-FA3B1C457D83}"/>
              </a:ext>
            </a:extLst>
          </p:cNvPr>
          <p:cNvSpPr txBox="1"/>
          <p:nvPr/>
        </p:nvSpPr>
        <p:spPr>
          <a:xfrm>
            <a:off x="1469585" y="114304"/>
            <a:ext cx="5249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u="sng" dirty="0"/>
              <a:t>プロジェク名：</a:t>
            </a:r>
            <a:r>
              <a:rPr kumimoji="1" lang="ja-JP" altLang="en-US" u="sng" dirty="0">
                <a:solidFill>
                  <a:srgbClr val="FF0000"/>
                </a:solidFill>
              </a:rPr>
              <a:t>目的やビジョンを表現した名称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792150C-96C9-4460-A9BC-992A9541049C}"/>
              </a:ext>
            </a:extLst>
          </p:cNvPr>
          <p:cNvSpPr txBox="1"/>
          <p:nvPr/>
        </p:nvSpPr>
        <p:spPr>
          <a:xfrm>
            <a:off x="122472" y="547009"/>
            <a:ext cx="2024736" cy="2146742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目的</a:t>
            </a:r>
          </a:p>
          <a:p>
            <a:r>
              <a:rPr kumimoji="1" lang="ja-JP" altLang="en-US" sz="1050" dirty="0">
                <a:solidFill>
                  <a:srgbClr val="FF0000"/>
                </a:solidFill>
              </a:rPr>
              <a:t>何のためにやるのか</a:t>
            </a:r>
            <a:r>
              <a:rPr kumimoji="1" lang="en-US" altLang="ja-JP" sz="1050" dirty="0">
                <a:solidFill>
                  <a:srgbClr val="FF0000"/>
                </a:solidFill>
              </a:rPr>
              <a:t>?</a:t>
            </a:r>
            <a:r>
              <a:rPr kumimoji="1" lang="ja-JP" altLang="en-US" sz="1050" dirty="0">
                <a:solidFill>
                  <a:srgbClr val="FF0000"/>
                </a:solidFill>
              </a:rPr>
              <a:t> なぜやるのか</a:t>
            </a:r>
            <a:r>
              <a:rPr kumimoji="1" lang="en-US" altLang="ja-JP" sz="1050" dirty="0">
                <a:solidFill>
                  <a:srgbClr val="FF0000"/>
                </a:solidFill>
              </a:rPr>
              <a:t>?</a:t>
            </a:r>
            <a:endParaRPr kumimoji="1" lang="ja-JP" altLang="en-US" sz="1050" dirty="0">
              <a:solidFill>
                <a:srgbClr val="FF0000"/>
              </a:solidFill>
            </a:endParaRPr>
          </a:p>
          <a:p>
            <a:endParaRPr kumimoji="1" lang="ja-JP" altLang="en-US" sz="1050" dirty="0"/>
          </a:p>
          <a:p>
            <a:endParaRPr kumimoji="1" lang="ja-JP" altLang="en-US" sz="1050" dirty="0"/>
          </a:p>
          <a:p>
            <a:endParaRPr kumimoji="1" lang="ja-JP" altLang="en-US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ja-JP" altLang="en-US" sz="1050" dirty="0"/>
          </a:p>
          <a:p>
            <a:endParaRPr kumimoji="1" lang="ja-JP" altLang="en-US" sz="105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3159EE4-C78C-40EF-AF97-0224C214F04C}"/>
              </a:ext>
            </a:extLst>
          </p:cNvPr>
          <p:cNvSpPr txBox="1"/>
          <p:nvPr/>
        </p:nvSpPr>
        <p:spPr>
          <a:xfrm>
            <a:off x="2454739" y="544290"/>
            <a:ext cx="2024736" cy="2146742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ビジョン</a:t>
            </a:r>
          </a:p>
          <a:p>
            <a:r>
              <a:rPr kumimoji="1" lang="ja-JP" altLang="en-US" sz="1050" dirty="0">
                <a:solidFill>
                  <a:srgbClr val="FF0000"/>
                </a:solidFill>
              </a:rPr>
              <a:t>実施によって実現したい地域のあり様</a:t>
            </a:r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ja-JP" altLang="en-US" sz="1050" dirty="0"/>
          </a:p>
          <a:p>
            <a:endParaRPr kumimoji="1" lang="ja-JP" altLang="en-US" sz="1050" dirty="0"/>
          </a:p>
          <a:p>
            <a:endParaRPr kumimoji="1" lang="ja-JP" altLang="en-US" sz="1050" dirty="0"/>
          </a:p>
          <a:p>
            <a:endParaRPr kumimoji="1" lang="ja-JP" altLang="en-US" sz="1050" dirty="0"/>
          </a:p>
        </p:txBody>
      </p:sp>
      <p:sp>
        <p:nvSpPr>
          <p:cNvPr id="9" name="矢印: V 字型 8">
            <a:extLst>
              <a:ext uri="{FF2B5EF4-FFF2-40B4-BE49-F238E27FC236}">
                <a16:creationId xmlns:a16="http://schemas.microsoft.com/office/drawing/2014/main" id="{1F665B97-6CB1-4281-B48E-917CD1466003}"/>
              </a:ext>
            </a:extLst>
          </p:cNvPr>
          <p:cNvSpPr/>
          <p:nvPr/>
        </p:nvSpPr>
        <p:spPr>
          <a:xfrm>
            <a:off x="1819934" y="1298124"/>
            <a:ext cx="978408" cy="612322"/>
          </a:xfrm>
          <a:prstGeom prst="notched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BEB8BC5-F254-4B7F-8CD5-6451936B0B1C}"/>
              </a:ext>
            </a:extLst>
          </p:cNvPr>
          <p:cNvSpPr txBox="1"/>
          <p:nvPr/>
        </p:nvSpPr>
        <p:spPr>
          <a:xfrm>
            <a:off x="122472" y="2726872"/>
            <a:ext cx="4357003" cy="854080"/>
          </a:xfrm>
          <a:prstGeom prst="rect">
            <a:avLst/>
          </a:prstGeom>
          <a:noFill/>
          <a:ln w="127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期待</a:t>
            </a:r>
          </a:p>
          <a:p>
            <a:r>
              <a:rPr kumimoji="1" lang="ja-JP" altLang="en-US" sz="1050" dirty="0">
                <a:solidFill>
                  <a:srgbClr val="FF0000"/>
                </a:solidFill>
              </a:rPr>
              <a:t>地域から本プロジェクトへの期待</a:t>
            </a:r>
          </a:p>
          <a:p>
            <a:endParaRPr kumimoji="1" lang="en-US" altLang="ja-JP" sz="1050" dirty="0"/>
          </a:p>
          <a:p>
            <a:endParaRPr kumimoji="1" lang="ja-JP" altLang="en-US" sz="105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E6648C7-166A-4DE8-9B6F-B3779A1F4939}"/>
              </a:ext>
            </a:extLst>
          </p:cNvPr>
          <p:cNvSpPr txBox="1"/>
          <p:nvPr/>
        </p:nvSpPr>
        <p:spPr>
          <a:xfrm>
            <a:off x="119755" y="3617549"/>
            <a:ext cx="3056151" cy="2146742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体制</a:t>
            </a:r>
            <a:r>
              <a:rPr kumimoji="1" lang="en-US" altLang="ja-JP" sz="1050" dirty="0">
                <a:solidFill>
                  <a:srgbClr val="FF0000"/>
                </a:solidFill>
              </a:rPr>
              <a:t>(</a:t>
            </a:r>
            <a:r>
              <a:rPr kumimoji="1" lang="ja-JP" altLang="en-US" sz="1050" dirty="0">
                <a:solidFill>
                  <a:srgbClr val="FF0000"/>
                </a:solidFill>
              </a:rPr>
              <a:t>巻き込みたいひと</a:t>
            </a:r>
            <a:r>
              <a:rPr kumimoji="1" lang="en-US" altLang="ja-JP" sz="1050" dirty="0">
                <a:solidFill>
                  <a:srgbClr val="FF0000"/>
                </a:solidFill>
              </a:rPr>
              <a:t>)</a:t>
            </a:r>
            <a:endParaRPr kumimoji="1" lang="ja-JP" altLang="en-US" sz="1050" dirty="0">
              <a:solidFill>
                <a:srgbClr val="FF0000"/>
              </a:solidFill>
            </a:endParaRPr>
          </a:p>
          <a:p>
            <a:r>
              <a:rPr kumimoji="1" lang="ja-JP" altLang="en-US" sz="1050" dirty="0">
                <a:solidFill>
                  <a:srgbClr val="FF0000"/>
                </a:solidFill>
              </a:rPr>
              <a:t>どういうメンバーか</a:t>
            </a:r>
            <a:r>
              <a:rPr kumimoji="1" lang="en-US" altLang="ja-JP" sz="1050" dirty="0">
                <a:solidFill>
                  <a:srgbClr val="FF0000"/>
                </a:solidFill>
              </a:rPr>
              <a:t>? </a:t>
            </a:r>
            <a:r>
              <a:rPr kumimoji="1" lang="ja-JP" altLang="en-US" sz="1050" dirty="0">
                <a:solidFill>
                  <a:srgbClr val="FF0000"/>
                </a:solidFill>
              </a:rPr>
              <a:t>なぜこのメンバーか</a:t>
            </a:r>
            <a:r>
              <a:rPr kumimoji="1" lang="en-US" altLang="ja-JP" sz="1050" dirty="0">
                <a:solidFill>
                  <a:srgbClr val="FF0000"/>
                </a:solidFill>
              </a:rPr>
              <a:t>?</a:t>
            </a:r>
            <a:endParaRPr kumimoji="1" lang="ja-JP" altLang="en-US" sz="1050" dirty="0">
              <a:solidFill>
                <a:srgbClr val="FF0000"/>
              </a:solidFill>
            </a:endParaRPr>
          </a:p>
          <a:p>
            <a:r>
              <a:rPr kumimoji="1" lang="en-US" altLang="ja-JP" sz="1050" dirty="0">
                <a:solidFill>
                  <a:srgbClr val="FF0000"/>
                </a:solidFill>
              </a:rPr>
              <a:t>※</a:t>
            </a:r>
            <a:r>
              <a:rPr kumimoji="1" lang="ja-JP" altLang="en-US" sz="1050" dirty="0">
                <a:solidFill>
                  <a:srgbClr val="FF0000"/>
                </a:solidFill>
              </a:rPr>
              <a:t>名簿は別紙に</a:t>
            </a:r>
            <a:r>
              <a:rPr kumimoji="1" lang="en-US" altLang="ja-JP" sz="1050" dirty="0">
                <a:solidFill>
                  <a:srgbClr val="FF0000"/>
                </a:solidFill>
              </a:rPr>
              <a:t>(</a:t>
            </a:r>
            <a:r>
              <a:rPr kumimoji="1" lang="ja-JP" altLang="en-US" sz="1050" dirty="0">
                <a:solidFill>
                  <a:srgbClr val="FF0000"/>
                </a:solidFill>
              </a:rPr>
              <a:t>名前・所属・性別・年代・巨樹地域・実行委員としての役割</a:t>
            </a:r>
            <a:r>
              <a:rPr kumimoji="1" lang="en-US" altLang="ja-JP" sz="1050" dirty="0">
                <a:solidFill>
                  <a:srgbClr val="FF0000"/>
                </a:solidFill>
              </a:rPr>
              <a:t>)</a:t>
            </a:r>
            <a:endParaRPr kumimoji="1" lang="ja-JP" altLang="en-US" sz="1050" dirty="0">
              <a:solidFill>
                <a:srgbClr val="FF0000"/>
              </a:solidFill>
            </a:endParaRPr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ja-JP" altLang="en-US" sz="1050" dirty="0"/>
          </a:p>
          <a:p>
            <a:endParaRPr kumimoji="1" lang="ja-JP" altLang="en-US" sz="1050" dirty="0"/>
          </a:p>
          <a:p>
            <a:endParaRPr kumimoji="1" lang="ja-JP" altLang="en-US" sz="1050" dirty="0"/>
          </a:p>
          <a:p>
            <a:endParaRPr kumimoji="1" lang="ja-JP" altLang="en-US" sz="105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C4B909E-6A6B-4BDE-9B6B-6808264B4CA5}"/>
              </a:ext>
            </a:extLst>
          </p:cNvPr>
          <p:cNvSpPr txBox="1"/>
          <p:nvPr/>
        </p:nvSpPr>
        <p:spPr>
          <a:xfrm>
            <a:off x="3233057" y="3617549"/>
            <a:ext cx="1246418" cy="2100575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鑑賞者</a:t>
            </a:r>
          </a:p>
          <a:p>
            <a:r>
              <a:rPr kumimoji="1" lang="ja-JP" altLang="en-US" sz="1050" dirty="0">
                <a:solidFill>
                  <a:srgbClr val="FF0000"/>
                </a:solidFill>
              </a:rPr>
              <a:t>観劇対象者はだれか</a:t>
            </a:r>
            <a:r>
              <a:rPr kumimoji="1" lang="en-US" altLang="ja-JP" sz="1050" dirty="0">
                <a:solidFill>
                  <a:srgbClr val="FF0000"/>
                </a:solidFill>
              </a:rPr>
              <a:t>? </a:t>
            </a:r>
            <a:r>
              <a:rPr kumimoji="1" lang="ja-JP" altLang="en-US" sz="1050" dirty="0">
                <a:solidFill>
                  <a:srgbClr val="FF0000"/>
                </a:solidFill>
              </a:rPr>
              <a:t>なぜか</a:t>
            </a:r>
            <a:r>
              <a:rPr kumimoji="1" lang="en-US" altLang="ja-JP" sz="1050" dirty="0">
                <a:solidFill>
                  <a:srgbClr val="FF0000"/>
                </a:solidFill>
              </a:rPr>
              <a:t>?</a:t>
            </a:r>
            <a:endParaRPr kumimoji="1" lang="ja-JP" altLang="en-US" sz="1050" dirty="0">
              <a:solidFill>
                <a:srgbClr val="FF0000"/>
              </a:solidFill>
            </a:endParaRPr>
          </a:p>
          <a:p>
            <a:endParaRPr kumimoji="1" lang="ja-JP" altLang="en-US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r>
              <a:rPr kumimoji="1" lang="ja-JP" altLang="en-US" dirty="0"/>
              <a:t>目標人数</a:t>
            </a:r>
            <a:endParaRPr kumimoji="1" lang="ja-JP" altLang="en-US" sz="1050" dirty="0"/>
          </a:p>
          <a:p>
            <a:endParaRPr kumimoji="1" lang="ja-JP" altLang="en-US" sz="105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DBD9BB8-A3D4-46F4-8115-C8F4D8BF3BBE}"/>
              </a:ext>
            </a:extLst>
          </p:cNvPr>
          <p:cNvSpPr txBox="1"/>
          <p:nvPr/>
        </p:nvSpPr>
        <p:spPr>
          <a:xfrm>
            <a:off x="122472" y="5797412"/>
            <a:ext cx="4357003" cy="1015663"/>
          </a:xfrm>
          <a:prstGeom prst="rect">
            <a:avLst/>
          </a:prstGeom>
          <a:noFill/>
          <a:ln w="127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課題</a:t>
            </a:r>
          </a:p>
          <a:p>
            <a:r>
              <a:rPr kumimoji="1" lang="ja-JP" altLang="en-US" sz="1050" dirty="0">
                <a:solidFill>
                  <a:srgbClr val="FF0000"/>
                </a:solidFill>
              </a:rPr>
              <a:t>現状の課題</a:t>
            </a:r>
            <a:endParaRPr kumimoji="1" lang="en-US" altLang="ja-JP" sz="1050" dirty="0">
              <a:solidFill>
                <a:srgbClr val="FF0000"/>
              </a:solidFill>
            </a:endParaRPr>
          </a:p>
          <a:p>
            <a:endParaRPr kumimoji="1" lang="en-US" altLang="ja-JP" sz="1050" dirty="0"/>
          </a:p>
          <a:p>
            <a:endParaRPr kumimoji="1" lang="ja-JP" altLang="en-US" sz="1050" dirty="0"/>
          </a:p>
          <a:p>
            <a:endParaRPr kumimoji="1" lang="ja-JP" altLang="en-US" sz="1050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C121A37-F81C-4F83-8BFD-84A12BE520BD}"/>
              </a:ext>
            </a:extLst>
          </p:cNvPr>
          <p:cNvSpPr txBox="1"/>
          <p:nvPr/>
        </p:nvSpPr>
        <p:spPr>
          <a:xfrm>
            <a:off x="4667262" y="5794692"/>
            <a:ext cx="4357003" cy="1015663"/>
          </a:xfrm>
          <a:prstGeom prst="rect">
            <a:avLst/>
          </a:prstGeom>
          <a:noFill/>
          <a:ln w="127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要望</a:t>
            </a:r>
          </a:p>
          <a:p>
            <a:r>
              <a:rPr kumimoji="1" lang="ja-JP" altLang="en-US" sz="1050" dirty="0">
                <a:solidFill>
                  <a:srgbClr val="FF0000"/>
                </a:solidFill>
              </a:rPr>
              <a:t>事業団</a:t>
            </a:r>
            <a:r>
              <a:rPr kumimoji="1" lang="en-US" altLang="ja-JP" sz="1050" dirty="0">
                <a:solidFill>
                  <a:srgbClr val="FF0000"/>
                </a:solidFill>
              </a:rPr>
              <a:t>(</a:t>
            </a:r>
            <a:r>
              <a:rPr kumimoji="1" lang="ja-JP" altLang="en-US" sz="1050" dirty="0">
                <a:solidFill>
                  <a:srgbClr val="FF0000"/>
                </a:solidFill>
              </a:rPr>
              <a:t>企画・運営</a:t>
            </a:r>
            <a:r>
              <a:rPr kumimoji="1" lang="en-US" altLang="ja-JP" sz="1050" dirty="0">
                <a:solidFill>
                  <a:srgbClr val="FF0000"/>
                </a:solidFill>
              </a:rPr>
              <a:t>)</a:t>
            </a:r>
            <a:r>
              <a:rPr kumimoji="1" lang="ja-JP" altLang="en-US" sz="1050" dirty="0">
                <a:solidFill>
                  <a:srgbClr val="FF0000"/>
                </a:solidFill>
              </a:rPr>
              <a:t>やまつもと市民芸術館・串田監督</a:t>
            </a:r>
            <a:r>
              <a:rPr kumimoji="1" lang="en-US" altLang="ja-JP" sz="1050" dirty="0">
                <a:solidFill>
                  <a:srgbClr val="FF0000"/>
                </a:solidFill>
              </a:rPr>
              <a:t>(</a:t>
            </a:r>
            <a:r>
              <a:rPr kumimoji="1" lang="ja-JP" altLang="en-US" sz="1050" dirty="0">
                <a:solidFill>
                  <a:srgbClr val="FF0000"/>
                </a:solidFill>
              </a:rPr>
              <a:t>制作</a:t>
            </a:r>
            <a:r>
              <a:rPr kumimoji="1" lang="en-US" altLang="ja-JP" sz="1050" dirty="0">
                <a:solidFill>
                  <a:srgbClr val="FF0000"/>
                </a:solidFill>
              </a:rPr>
              <a:t>)</a:t>
            </a:r>
            <a:r>
              <a:rPr kumimoji="1" lang="ja-JP" altLang="en-US" sz="1050" dirty="0" err="1">
                <a:solidFill>
                  <a:srgbClr val="FF0000"/>
                </a:solidFill>
              </a:rPr>
              <a:t>への</a:t>
            </a:r>
            <a:r>
              <a:rPr kumimoji="1" lang="ja-JP" altLang="en-US" sz="1050" dirty="0">
                <a:solidFill>
                  <a:srgbClr val="FF0000"/>
                </a:solidFill>
              </a:rPr>
              <a:t>要望・提案</a:t>
            </a:r>
          </a:p>
          <a:p>
            <a:endParaRPr kumimoji="1" lang="en-US" altLang="ja-JP" sz="1050" dirty="0"/>
          </a:p>
          <a:p>
            <a:endParaRPr kumimoji="1" lang="ja-JP" altLang="en-US" sz="105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7369C45-2918-4F30-BCDE-92F06FF00183}"/>
              </a:ext>
            </a:extLst>
          </p:cNvPr>
          <p:cNvSpPr txBox="1"/>
          <p:nvPr/>
        </p:nvSpPr>
        <p:spPr>
          <a:xfrm>
            <a:off x="4659091" y="545048"/>
            <a:ext cx="4357003" cy="646331"/>
          </a:xfrm>
          <a:prstGeom prst="rect">
            <a:avLst/>
          </a:prstGeom>
          <a:noFill/>
          <a:ln w="127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開催日：</a:t>
            </a:r>
            <a:r>
              <a:rPr kumimoji="1" lang="ja-JP" altLang="en-US" sz="1050" dirty="0">
                <a:solidFill>
                  <a:srgbClr val="FF0000"/>
                </a:solidFill>
              </a:rPr>
              <a:t>なぜその日か</a:t>
            </a:r>
            <a:r>
              <a:rPr kumimoji="1" lang="en-US" altLang="ja-JP" sz="1050" dirty="0">
                <a:solidFill>
                  <a:srgbClr val="FF0000"/>
                </a:solidFill>
              </a:rPr>
              <a:t>?</a:t>
            </a:r>
            <a:endParaRPr kumimoji="1" lang="ja-JP" altLang="en-US" sz="1050" dirty="0">
              <a:solidFill>
                <a:srgbClr val="FF0000"/>
              </a:solidFill>
            </a:endParaRPr>
          </a:p>
          <a:p>
            <a:r>
              <a:rPr kumimoji="1" lang="ja-JP" altLang="en-US" dirty="0"/>
              <a:t>会　場：</a:t>
            </a:r>
            <a:r>
              <a:rPr kumimoji="1" lang="ja-JP" altLang="en-US" sz="1050" dirty="0">
                <a:solidFill>
                  <a:srgbClr val="FF0000"/>
                </a:solidFill>
              </a:rPr>
              <a:t>会場の持つ意味、使用アイデア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FEB010A-D0E0-4A00-9E9B-81DF9A71F1DD}"/>
              </a:ext>
            </a:extLst>
          </p:cNvPr>
          <p:cNvSpPr txBox="1"/>
          <p:nvPr/>
        </p:nvSpPr>
        <p:spPr>
          <a:xfrm>
            <a:off x="4659090" y="2264579"/>
            <a:ext cx="4357003" cy="2146742"/>
          </a:xfrm>
          <a:prstGeom prst="rect">
            <a:avLst/>
          </a:prstGeom>
          <a:noFill/>
          <a:ln w="127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概スケジュール</a:t>
            </a:r>
          </a:p>
          <a:p>
            <a:r>
              <a:rPr kumimoji="1" lang="ja-JP" altLang="en-US" sz="1050" dirty="0">
                <a:solidFill>
                  <a:srgbClr val="FF0000"/>
                </a:solidFill>
              </a:rPr>
              <a:t>月ごとの主な実施事</a:t>
            </a:r>
            <a:endParaRPr kumimoji="1" lang="ja-JP" altLang="en-US" sz="1050" dirty="0"/>
          </a:p>
          <a:p>
            <a:endParaRPr kumimoji="1" lang="ja-JP" altLang="en-US" sz="1050" dirty="0"/>
          </a:p>
          <a:p>
            <a:endParaRPr kumimoji="1" lang="ja-JP" altLang="en-US" sz="1050" dirty="0"/>
          </a:p>
          <a:p>
            <a:endParaRPr kumimoji="1" lang="ja-JP" altLang="en-US" sz="1050" dirty="0"/>
          </a:p>
          <a:p>
            <a:endParaRPr kumimoji="1" lang="ja-JP" altLang="en-US" sz="1050" dirty="0"/>
          </a:p>
          <a:p>
            <a:endParaRPr kumimoji="1" lang="ja-JP" altLang="en-US" sz="1050" dirty="0"/>
          </a:p>
          <a:p>
            <a:endParaRPr kumimoji="1" lang="ja-JP" altLang="en-US" sz="1050" dirty="0"/>
          </a:p>
          <a:p>
            <a:endParaRPr kumimoji="1" lang="ja-JP" altLang="en-US" sz="1050" dirty="0"/>
          </a:p>
          <a:p>
            <a:endParaRPr kumimoji="1" lang="ja-JP" altLang="en-US" sz="1050" dirty="0"/>
          </a:p>
          <a:p>
            <a:endParaRPr kumimoji="1" lang="ja-JP" altLang="en-US" sz="1050" dirty="0"/>
          </a:p>
          <a:p>
            <a:endParaRPr kumimoji="1" lang="ja-JP" altLang="en-US" sz="1050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404137B-D319-40AF-A9A4-84234362FB43}"/>
              </a:ext>
            </a:extLst>
          </p:cNvPr>
          <p:cNvSpPr txBox="1"/>
          <p:nvPr/>
        </p:nvSpPr>
        <p:spPr>
          <a:xfrm>
            <a:off x="4664547" y="4431245"/>
            <a:ext cx="2601667" cy="1338828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予算</a:t>
            </a:r>
          </a:p>
          <a:p>
            <a:r>
              <a:rPr kumimoji="1" lang="ja-JP" altLang="en-US" sz="1050" dirty="0">
                <a:solidFill>
                  <a:srgbClr val="FF0000"/>
                </a:solidFill>
              </a:rPr>
              <a:t>地域実行委員会でかかる費用</a:t>
            </a:r>
          </a:p>
          <a:p>
            <a:endParaRPr kumimoji="1" lang="ja-JP" altLang="en-US" sz="1050" dirty="0"/>
          </a:p>
          <a:p>
            <a:endParaRPr kumimoji="1" lang="ja-JP" altLang="en-US" sz="1050" dirty="0"/>
          </a:p>
          <a:p>
            <a:endParaRPr kumimoji="1" lang="ja-JP" altLang="en-US" sz="1050" dirty="0"/>
          </a:p>
          <a:p>
            <a:endParaRPr kumimoji="1" lang="ja-JP" altLang="en-US" sz="1050" dirty="0"/>
          </a:p>
          <a:p>
            <a:endParaRPr kumimoji="1" lang="ja-JP" altLang="en-US" sz="1050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DDA3173-F0F5-42B4-9F95-C57C6A9F2B36}"/>
              </a:ext>
            </a:extLst>
          </p:cNvPr>
          <p:cNvSpPr txBox="1"/>
          <p:nvPr/>
        </p:nvSpPr>
        <p:spPr>
          <a:xfrm>
            <a:off x="7323364" y="4429622"/>
            <a:ext cx="1679134" cy="1338828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準備品</a:t>
            </a:r>
          </a:p>
          <a:p>
            <a:r>
              <a:rPr kumimoji="1" lang="ja-JP" altLang="en-US" sz="1050" dirty="0">
                <a:solidFill>
                  <a:srgbClr val="FF0000"/>
                </a:solidFill>
              </a:rPr>
              <a:t>舞台製作</a:t>
            </a:r>
            <a:r>
              <a:rPr kumimoji="1" lang="en-US" altLang="ja-JP" sz="1050" dirty="0">
                <a:solidFill>
                  <a:srgbClr val="FF0000"/>
                </a:solidFill>
              </a:rPr>
              <a:t>(</a:t>
            </a:r>
            <a:r>
              <a:rPr kumimoji="1" lang="ja-JP" altLang="en-US" sz="1050" dirty="0">
                <a:solidFill>
                  <a:srgbClr val="FF0000"/>
                </a:solidFill>
              </a:rPr>
              <a:t>照明・音響・舞台</a:t>
            </a:r>
            <a:r>
              <a:rPr kumimoji="1" lang="ja-JP" altLang="en-US" sz="1050">
                <a:solidFill>
                  <a:srgbClr val="FF0000"/>
                </a:solidFill>
              </a:rPr>
              <a:t>・会場・暗幕・イス・座布団</a:t>
            </a:r>
            <a:r>
              <a:rPr kumimoji="1" lang="en-US" altLang="ja-JP" sz="1050">
                <a:solidFill>
                  <a:srgbClr val="FF0000"/>
                </a:solidFill>
              </a:rPr>
              <a:t>)</a:t>
            </a:r>
            <a:r>
              <a:rPr kumimoji="1" lang="ja-JP" altLang="en-US" sz="1050" dirty="0">
                <a:solidFill>
                  <a:srgbClr val="FF0000"/>
                </a:solidFill>
              </a:rPr>
              <a:t>で準備できるもの・ひと</a:t>
            </a:r>
          </a:p>
          <a:p>
            <a:endParaRPr kumimoji="1" lang="ja-JP" altLang="en-US" sz="1050" dirty="0"/>
          </a:p>
          <a:p>
            <a:endParaRPr kumimoji="1" lang="ja-JP" altLang="en-US" sz="1050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50562288-09D5-4AB4-B40E-C8800C81A922}"/>
              </a:ext>
            </a:extLst>
          </p:cNvPr>
          <p:cNvSpPr txBox="1"/>
          <p:nvPr/>
        </p:nvSpPr>
        <p:spPr>
          <a:xfrm>
            <a:off x="4664533" y="1216832"/>
            <a:ext cx="4357003" cy="1015663"/>
          </a:xfrm>
          <a:prstGeom prst="rect">
            <a:avLst/>
          </a:prstGeom>
          <a:noFill/>
          <a:ln w="127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重点実施項目と</a:t>
            </a:r>
            <a:r>
              <a:rPr kumimoji="1" lang="en-US" altLang="ja-JP" dirty="0"/>
              <a:t>(</a:t>
            </a:r>
            <a:r>
              <a:rPr kumimoji="1" lang="ja-JP" altLang="en-US" dirty="0"/>
              <a:t>定量</a:t>
            </a:r>
            <a:r>
              <a:rPr kumimoji="1" lang="en-US" altLang="ja-JP" dirty="0"/>
              <a:t>)</a:t>
            </a:r>
            <a:r>
              <a:rPr kumimoji="1" lang="ja-JP" altLang="en-US" dirty="0"/>
              <a:t>目標</a:t>
            </a:r>
          </a:p>
          <a:p>
            <a:r>
              <a:rPr kumimoji="1" lang="ja-JP" altLang="en-US" sz="1050" dirty="0">
                <a:solidFill>
                  <a:srgbClr val="FF0000"/>
                </a:solidFill>
              </a:rPr>
              <a:t>目的達成のための必要十分条件</a:t>
            </a:r>
          </a:p>
          <a:p>
            <a:r>
              <a:rPr kumimoji="1" lang="en-US" altLang="ja-JP" sz="1050" dirty="0">
                <a:solidFill>
                  <a:srgbClr val="FF0000"/>
                </a:solidFill>
              </a:rPr>
              <a:t>(1)</a:t>
            </a:r>
            <a:r>
              <a:rPr kumimoji="1" lang="ja-JP" altLang="en-US" sz="1050" dirty="0">
                <a:solidFill>
                  <a:srgbClr val="FF0000"/>
                </a:solidFill>
              </a:rPr>
              <a:t> 　　　　　　　　　　　　　　　　　　　　　　　　目標値</a:t>
            </a:r>
            <a:endParaRPr kumimoji="1" lang="en-US" altLang="ja-JP" sz="1050" dirty="0">
              <a:solidFill>
                <a:srgbClr val="FF0000"/>
              </a:solidFill>
            </a:endParaRPr>
          </a:p>
          <a:p>
            <a:r>
              <a:rPr kumimoji="1" lang="en-US" altLang="ja-JP" sz="1050" dirty="0">
                <a:solidFill>
                  <a:srgbClr val="FF0000"/>
                </a:solidFill>
              </a:rPr>
              <a:t>(2) </a:t>
            </a:r>
            <a:r>
              <a:rPr kumimoji="1" lang="ja-JP" altLang="en-US" sz="1050" dirty="0">
                <a:solidFill>
                  <a:srgbClr val="FF0000"/>
                </a:solidFill>
              </a:rPr>
              <a:t>　　　　　　　　　　　　　　　　　　　　　　　　目標値</a:t>
            </a:r>
            <a:endParaRPr kumimoji="1" lang="en-US" altLang="ja-JP" sz="1050" dirty="0">
              <a:solidFill>
                <a:srgbClr val="FF0000"/>
              </a:solidFill>
            </a:endParaRPr>
          </a:p>
          <a:p>
            <a:r>
              <a:rPr kumimoji="1" lang="en-US" altLang="ja-JP" sz="1050" dirty="0">
                <a:solidFill>
                  <a:srgbClr val="FF0000"/>
                </a:solidFill>
              </a:rPr>
              <a:t>(3) </a:t>
            </a:r>
            <a:r>
              <a:rPr kumimoji="1" lang="ja-JP" altLang="en-US" sz="1050" dirty="0">
                <a:solidFill>
                  <a:srgbClr val="FF0000"/>
                </a:solidFill>
              </a:rPr>
              <a:t>　　　　　　　　　　　　　　　　　　　　　　　　目標値</a:t>
            </a:r>
            <a:endParaRPr kumimoji="1" lang="ja-JP" altLang="en-US" sz="105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FDD63CF-8F58-48AD-A2C4-FCAE3E3498A8}"/>
              </a:ext>
            </a:extLst>
          </p:cNvPr>
          <p:cNvSpPr txBox="1"/>
          <p:nvPr/>
        </p:nvSpPr>
        <p:spPr>
          <a:xfrm>
            <a:off x="119755" y="126491"/>
            <a:ext cx="161107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(</a:t>
            </a:r>
            <a:r>
              <a:rPr kumimoji="1" lang="ja-JP" altLang="en-US" sz="1050" dirty="0"/>
              <a:t>別記様式第</a:t>
            </a:r>
            <a:r>
              <a:rPr kumimoji="1" lang="en-US" altLang="ja-JP" sz="1050" dirty="0"/>
              <a:t>1</a:t>
            </a:r>
            <a:r>
              <a:rPr kumimoji="1" lang="ja-JP" altLang="en-US" sz="1050" dirty="0"/>
              <a:t>号関係</a:t>
            </a:r>
            <a:r>
              <a:rPr kumimoji="1" lang="en-US" altLang="ja-JP" sz="1050" dirty="0"/>
              <a:t>)</a:t>
            </a:r>
            <a:endParaRPr kumimoji="1" lang="ja-JP" altLang="en-US" sz="1050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E7D968F-F1DA-4B50-BD61-21D9C036DB51}"/>
              </a:ext>
            </a:extLst>
          </p:cNvPr>
          <p:cNvSpPr txBox="1"/>
          <p:nvPr/>
        </p:nvSpPr>
        <p:spPr>
          <a:xfrm>
            <a:off x="6380390" y="114304"/>
            <a:ext cx="2763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u="sng" dirty="0"/>
              <a:t>団体名： 　　　　　　</a:t>
            </a:r>
            <a:r>
              <a:rPr kumimoji="1" lang="ja-JP" altLang="en-US" dirty="0">
                <a:solidFill>
                  <a:schemeClr val="bg1"/>
                </a:solidFill>
              </a:rPr>
              <a:t>：</a:t>
            </a:r>
            <a:r>
              <a:rPr kumimoji="1" lang="ja-JP" altLang="en-US" u="sng" dirty="0"/>
              <a:t>　　　　　　　</a:t>
            </a:r>
          </a:p>
        </p:txBody>
      </p:sp>
    </p:spTree>
    <p:extLst>
      <p:ext uri="{BB962C8B-B14F-4D97-AF65-F5344CB8AC3E}">
        <p14:creationId xmlns:p14="http://schemas.microsoft.com/office/powerpoint/2010/main" val="3036251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</TotalTime>
  <Words>194</Words>
  <Application>Microsoft Office PowerPoint</Application>
  <PresentationFormat>画面に合わせる (4:3)</PresentationFormat>
  <Paragraphs>70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芸術文化推進室</dc:creator>
  <cp:lastModifiedBy>芸術文化推進室</cp:lastModifiedBy>
  <cp:revision>8</cp:revision>
  <cp:lastPrinted>2017-09-19T00:40:45Z</cp:lastPrinted>
  <dcterms:created xsi:type="dcterms:W3CDTF">2017-09-12T02:17:36Z</dcterms:created>
  <dcterms:modified xsi:type="dcterms:W3CDTF">2018-01-26T00:24:08Z</dcterms:modified>
</cp:coreProperties>
</file>